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144000" type="screen4x3"/>
  <p:notesSz cx="7104063" cy="102346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2578" y="-10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A0F5-91D2-4CDB-B8B8-795792527B88}" type="datetimeFigureOut">
              <a:rPr lang="sr-Latn-CS" smtClean="0"/>
              <a:pPr/>
              <a:t>25.3.2025.</a:t>
            </a:fld>
            <a:endParaRPr lang="bs-Latn-B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6877-6C2F-486C-B691-661E72F7AE17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A0F5-91D2-4CDB-B8B8-795792527B88}" type="datetimeFigureOut">
              <a:rPr lang="sr-Latn-CS" smtClean="0"/>
              <a:pPr/>
              <a:t>25.3.2025.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6877-6C2F-486C-B691-661E72F7AE17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A0F5-91D2-4CDB-B8B8-795792527B88}" type="datetimeFigureOut">
              <a:rPr lang="sr-Latn-CS" smtClean="0"/>
              <a:pPr/>
              <a:t>25.3.2025.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6877-6C2F-486C-B691-661E72F7AE17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A0F5-91D2-4CDB-B8B8-795792527B88}" type="datetimeFigureOut">
              <a:rPr lang="sr-Latn-CS" smtClean="0"/>
              <a:pPr/>
              <a:t>25.3.2025.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6877-6C2F-486C-B691-661E72F7AE17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A0F5-91D2-4CDB-B8B8-795792527B88}" type="datetimeFigureOut">
              <a:rPr lang="sr-Latn-CS" smtClean="0"/>
              <a:pPr/>
              <a:t>25.3.2025.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6877-6C2F-486C-B691-661E72F7AE17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A0F5-91D2-4CDB-B8B8-795792527B88}" type="datetimeFigureOut">
              <a:rPr lang="sr-Latn-CS" smtClean="0"/>
              <a:pPr/>
              <a:t>25.3.2025.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6877-6C2F-486C-B691-661E72F7AE17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A0F5-91D2-4CDB-B8B8-795792527B88}" type="datetimeFigureOut">
              <a:rPr lang="sr-Latn-CS" smtClean="0"/>
              <a:pPr/>
              <a:t>25.3.2025.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6877-6C2F-486C-B691-661E72F7AE17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A0F5-91D2-4CDB-B8B8-795792527B88}" type="datetimeFigureOut">
              <a:rPr lang="sr-Latn-CS" smtClean="0"/>
              <a:pPr/>
              <a:t>25.3.2025.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6877-6C2F-486C-B691-661E72F7AE17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A0F5-91D2-4CDB-B8B8-795792527B88}" type="datetimeFigureOut">
              <a:rPr lang="sr-Latn-CS" smtClean="0"/>
              <a:pPr/>
              <a:t>25.3.2025.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6877-6C2F-486C-B691-661E72F7AE17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A0F5-91D2-4CDB-B8B8-795792527B88}" type="datetimeFigureOut">
              <a:rPr lang="sr-Latn-CS" smtClean="0"/>
              <a:pPr/>
              <a:t>25.3.2025.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86877-6C2F-486C-B691-661E72F7AE17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A0F5-91D2-4CDB-B8B8-795792527B88}" type="datetimeFigureOut">
              <a:rPr lang="sr-Latn-CS" smtClean="0"/>
              <a:pPr/>
              <a:t>25.3.2025.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75786877-6C2F-486C-B691-661E72F7AE17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67A0F5-91D2-4CDB-B8B8-795792527B88}" type="datetimeFigureOut">
              <a:rPr lang="sr-Latn-CS" smtClean="0"/>
              <a:pPr/>
              <a:t>25.3.2025.</a:t>
            </a:fld>
            <a:endParaRPr lang="bs-Latn-B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786877-6C2F-486C-B691-661E72F7AE17}" type="slidenum">
              <a:rPr lang="bs-Latn-BA" smtClean="0"/>
              <a:pPr/>
              <a:t>‹#›</a:t>
            </a:fld>
            <a:endParaRPr lang="bs-Latn-BA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bacanje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857447" y="1928794"/>
            <a:ext cx="4000553" cy="6500858"/>
          </a:xfrm>
        </p:spPr>
      </p:pic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3214686" y="214283"/>
            <a:ext cx="3257557" cy="6858048"/>
          </a:xfrm>
        </p:spPr>
        <p:txBody>
          <a:bodyPr/>
          <a:lstStyle/>
          <a:p>
            <a:pPr>
              <a:buNone/>
            </a:pPr>
            <a:endParaRPr lang="bs-Latn-BA" dirty="0"/>
          </a:p>
          <a:p>
            <a:pPr>
              <a:buNone/>
            </a:pPr>
            <a:endParaRPr lang="bs-Latn-BA" dirty="0"/>
          </a:p>
          <a:p>
            <a:pPr>
              <a:buNone/>
            </a:pPr>
            <a:endParaRPr lang="bs-Latn-BA" dirty="0"/>
          </a:p>
        </p:txBody>
      </p:sp>
      <p:sp>
        <p:nvSpPr>
          <p:cNvPr id="5" name="Title 1"/>
          <p:cNvSpPr>
            <a:spLocks noGrp="1"/>
          </p:cNvSpPr>
          <p:nvPr/>
        </p:nvSpPr>
        <p:spPr>
          <a:xfrm>
            <a:off x="2357430" y="2357422"/>
            <a:ext cx="2343146" cy="44434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dirty="0"/>
          </a:p>
        </p:txBody>
      </p:sp>
      <p:sp>
        <p:nvSpPr>
          <p:cNvPr id="6" name="Title 1"/>
          <p:cNvSpPr>
            <a:spLocks noGrp="1"/>
          </p:cNvSpPr>
          <p:nvPr/>
        </p:nvSpPr>
        <p:spPr>
          <a:xfrm>
            <a:off x="142852" y="1643042"/>
            <a:ext cx="4000528" cy="685804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bs-Latn-BA" sz="1800" dirty="0"/>
          </a:p>
          <a:p>
            <a:pPr algn="l"/>
            <a:endParaRPr lang="bs-Latn-BA" sz="1800" dirty="0"/>
          </a:p>
          <a:p>
            <a:pPr algn="l"/>
            <a:endParaRPr lang="bs-Latn-BA" sz="1800" dirty="0"/>
          </a:p>
          <a:p>
            <a:pPr algn="l"/>
            <a:endParaRPr lang="bs-Latn-BA" sz="1800" dirty="0"/>
          </a:p>
          <a:p>
            <a:pPr algn="l">
              <a:buFont typeface="Wingdings" pitchFamily="2" charset="2"/>
              <a:buChar char="ü"/>
            </a:pPr>
            <a:r>
              <a:rPr lang="bs-Latn-BA" sz="1800" b="1" dirty="0"/>
              <a:t>Mjesto i vrijeme održavanja: Dvorana Goran Čengić (Grbavica)                      subota 29.03.2025.god</a:t>
            </a:r>
          </a:p>
          <a:p>
            <a:pPr algn="l">
              <a:buFont typeface="Wingdings" pitchFamily="2" charset="2"/>
              <a:buChar char="ü"/>
            </a:pPr>
            <a:r>
              <a:rPr lang="bs-Latn-BA" sz="1800" b="1" dirty="0"/>
              <a:t>Adresa:Zvornička 23</a:t>
            </a:r>
          </a:p>
          <a:p>
            <a:pPr algn="l">
              <a:buFont typeface="Wingdings" pitchFamily="2" charset="2"/>
              <a:buChar char="ü"/>
            </a:pPr>
            <a:r>
              <a:rPr lang="bs-Latn-BA" sz="1800" b="1" dirty="0"/>
              <a:t>Zvanično vaganje Petak(dvorana Goran Čengić) od 19h-20h</a:t>
            </a:r>
          </a:p>
          <a:p>
            <a:pPr algn="l">
              <a:buFont typeface="Wingdings" pitchFamily="2" charset="2"/>
              <a:buChar char="ü"/>
            </a:pPr>
            <a:r>
              <a:rPr lang="bs-Latn-BA" sz="1800" b="1" dirty="0"/>
              <a:t>Subota 08h-09h</a:t>
            </a:r>
          </a:p>
          <a:p>
            <a:pPr algn="l">
              <a:buFont typeface="Wingdings" pitchFamily="2" charset="2"/>
              <a:buChar char="ü"/>
            </a:pPr>
            <a:r>
              <a:rPr lang="bs-Latn-BA" sz="1800" b="1" dirty="0"/>
              <a:t>Tolerancija </a:t>
            </a:r>
            <a:r>
              <a:rPr lang="bs-Latn-BA" sz="1800" b="1"/>
              <a:t>300 gr/Kadeti 1KG</a:t>
            </a:r>
            <a:endParaRPr lang="bs-Latn-BA" sz="1800" b="1" dirty="0"/>
          </a:p>
          <a:p>
            <a:pPr algn="l">
              <a:buFont typeface="Wingdings" pitchFamily="2" charset="2"/>
              <a:buChar char="ü"/>
            </a:pPr>
            <a:r>
              <a:rPr lang="bs-Latn-BA" sz="1800" b="1" dirty="0"/>
              <a:t>Početak takmičenja 10:00h</a:t>
            </a:r>
          </a:p>
          <a:p>
            <a:pPr algn="l">
              <a:buFont typeface="Wingdings" pitchFamily="2" charset="2"/>
              <a:buChar char="ü"/>
            </a:pPr>
            <a:r>
              <a:rPr lang="bs-Latn-BA" sz="1800" b="1" dirty="0"/>
              <a:t>Takmičarska taksa 30KM(15 EUR)</a:t>
            </a:r>
          </a:p>
          <a:p>
            <a:pPr algn="l">
              <a:buFont typeface="Wingdings" pitchFamily="2" charset="2"/>
              <a:buChar char="ü"/>
            </a:pPr>
            <a:r>
              <a:rPr lang="bs-Latn-BA" sz="1800" b="1" dirty="0"/>
              <a:t>Sistem takmičenja: Dvostruki repasaž, a u kategorijama do 5 takmičara sistem “svako sa svakim”.</a:t>
            </a:r>
          </a:p>
          <a:p>
            <a:pPr algn="l">
              <a:buFont typeface="Wingdings" pitchFamily="2" charset="2"/>
              <a:buChar char="ü"/>
            </a:pPr>
            <a:r>
              <a:rPr lang="bs-Latn-BA" sz="1800" b="1" dirty="0"/>
              <a:t>Osiguranje takmičara ide na teret      matičnih klubova.</a:t>
            </a:r>
          </a:p>
          <a:p>
            <a:pPr algn="l">
              <a:buFont typeface="Wingdings" pitchFamily="2" charset="2"/>
              <a:buChar char="ü"/>
            </a:pPr>
            <a:r>
              <a:rPr lang="bs-Latn-BA" sz="1800" b="1" dirty="0"/>
              <a:t>Nagrade:Medalje u svim kategorijama za I,II, i dva III mjesta</a:t>
            </a:r>
          </a:p>
          <a:p>
            <a:pPr algn="l">
              <a:buFont typeface="Wingdings" pitchFamily="2" charset="2"/>
              <a:buChar char="ü"/>
            </a:pPr>
            <a:r>
              <a:rPr lang="bs-Latn-BA" sz="1800" b="1" dirty="0"/>
              <a:t>Pehar za najbolje ekipe u ukupnom plasmanu.</a:t>
            </a:r>
            <a:endParaRPr lang="bs-Latn-BA" sz="1800" b="1" dirty="0">
              <a:solidFill>
                <a:srgbClr val="FF0000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bs-Latn-BA" sz="1800" b="1" dirty="0"/>
              <a:t>Kontakt:</a:t>
            </a:r>
          </a:p>
          <a:p>
            <a:pPr algn="l">
              <a:buFont typeface="Wingdings" pitchFamily="2" charset="2"/>
              <a:buChar char="ü"/>
            </a:pPr>
            <a:r>
              <a:rPr lang="bs-Latn-BA" sz="1800" b="1" dirty="0"/>
              <a:t>Elvir Lukač  +38762/620-774</a:t>
            </a:r>
          </a:p>
          <a:p>
            <a:pPr algn="l">
              <a:buFont typeface="Wingdings" pitchFamily="2" charset="2"/>
              <a:buChar char="ü"/>
            </a:pPr>
            <a:r>
              <a:rPr lang="bs-Latn-BA" sz="1800" b="1" dirty="0"/>
              <a:t>Eldin Lukač +38762/449-589</a:t>
            </a:r>
          </a:p>
          <a:p>
            <a:pPr algn="l">
              <a:buFont typeface="Wingdings" pitchFamily="2" charset="2"/>
              <a:buChar char="ü"/>
            </a:pPr>
            <a:r>
              <a:rPr lang="bs-Latn-BA" sz="1800" b="1" dirty="0"/>
              <a:t>Aldin Lukač +38760/3506-198</a:t>
            </a:r>
          </a:p>
          <a:p>
            <a:pPr algn="l">
              <a:buFont typeface="Wingdings" pitchFamily="2" charset="2"/>
              <a:buChar char="ü"/>
            </a:pPr>
            <a:r>
              <a:rPr lang="bs-Latn-BA" sz="1800" b="1" dirty="0"/>
              <a:t>Email:elvirlukac@hotmail.com</a:t>
            </a:r>
          </a:p>
          <a:p>
            <a:pPr algn="l">
              <a:buFont typeface="Wingdings" pitchFamily="2" charset="2"/>
              <a:buChar char="ü"/>
            </a:pPr>
            <a:endParaRPr lang="bs-Latn-BA" sz="1800" b="1" dirty="0"/>
          </a:p>
        </p:txBody>
      </p:sp>
      <p:sp>
        <p:nvSpPr>
          <p:cNvPr id="13" name="Rectangle 12"/>
          <p:cNvSpPr/>
          <p:nvPr/>
        </p:nvSpPr>
        <p:spPr>
          <a:xfrm>
            <a:off x="1456220" y="928662"/>
            <a:ext cx="30591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s-Latn-BA" sz="40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29.Mart.2025</a:t>
            </a:r>
            <a:endParaRPr lang="en-US" sz="40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6" name="Picture 15" descr="judo savez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8" y="928662"/>
            <a:ext cx="1143008" cy="975186"/>
          </a:xfrm>
          <a:prstGeom prst="rect">
            <a:avLst/>
          </a:prstGeom>
        </p:spPr>
      </p:pic>
      <p:pic>
        <p:nvPicPr>
          <p:cNvPr id="17" name="Picture 16" descr="Logo kluba 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29264" y="928662"/>
            <a:ext cx="1143008" cy="105915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BDC6E67-9EDE-F735-9C1B-75816178C84D}"/>
              </a:ext>
            </a:extLst>
          </p:cNvPr>
          <p:cNvSpPr txBox="1"/>
          <p:nvPr/>
        </p:nvSpPr>
        <p:spPr>
          <a:xfrm>
            <a:off x="548680" y="285721"/>
            <a:ext cx="695855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sz="3500" dirty="0">
                <a:solidFill>
                  <a:srgbClr val="FF0000"/>
                </a:solidFill>
                <a:latin typeface="Aachen BT" panose="02040806020206050204" pitchFamily="18" charset="0"/>
              </a:rPr>
              <a:t>KUP GRADA SARAJEVA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2900" y="1214414"/>
            <a:ext cx="6229350" cy="7286676"/>
          </a:xfrm>
        </p:spPr>
        <p:txBody>
          <a:bodyPr>
            <a:normAutofit fontScale="90000"/>
          </a:bodyPr>
          <a:lstStyle/>
          <a:p>
            <a:r>
              <a:rPr lang="vi-VN" sz="2000" dirty="0">
                <a:solidFill>
                  <a:schemeClr val="tx1"/>
                </a:solidFill>
              </a:rPr>
              <a:t>Kategorije starosne i težinske </a:t>
            </a:r>
            <a:r>
              <a:rPr lang="bs-Latn-BA" sz="2000" dirty="0">
                <a:solidFill>
                  <a:schemeClr val="tx1"/>
                </a:solidFill>
              </a:rPr>
              <a:t/>
            </a:r>
            <a:br>
              <a:rPr lang="bs-Latn-BA" sz="2000" dirty="0">
                <a:solidFill>
                  <a:schemeClr val="tx1"/>
                </a:solidFill>
              </a:rPr>
            </a:br>
            <a:r>
              <a:rPr lang="bs-Latn-BA" sz="2000" b="1" dirty="0">
                <a:solidFill>
                  <a:schemeClr val="tx1"/>
                </a:solidFill>
              </a:rPr>
              <a:t/>
            </a:r>
            <a:br>
              <a:rPr lang="bs-Latn-BA" sz="2000" b="1" dirty="0">
                <a:solidFill>
                  <a:schemeClr val="tx1"/>
                </a:solidFill>
              </a:rPr>
            </a:br>
            <a:r>
              <a:rPr lang="vi-V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Mlađi poletarci i poletarke 201</a:t>
            </a:r>
            <a:r>
              <a:rPr lang="bs-Latn-BA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vi-V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i mlađi</a:t>
            </a:r>
            <a:r>
              <a:rPr lang="bs-Latn-BA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WAZA</a:t>
            </a:r>
            <a:r>
              <a:rPr lang="vi-V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bs-Latn-BA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vi-VN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000" b="1" dirty="0">
                <a:solidFill>
                  <a:schemeClr val="tx1"/>
                </a:solidFill>
              </a:rPr>
              <a:t>U9-Dječaci</a:t>
            </a:r>
            <a:r>
              <a:rPr lang="vi-VN" sz="2000" dirty="0">
                <a:solidFill>
                  <a:schemeClr val="tx1"/>
                </a:solidFill>
              </a:rPr>
              <a:t> -19,-22,-25,-28,-31,-34,-38,-42,+42 </a:t>
            </a:r>
            <a:r>
              <a:rPr lang="bs-Latn-BA" sz="2000" dirty="0">
                <a:solidFill>
                  <a:schemeClr val="tx1"/>
                </a:solidFill>
              </a:rPr>
              <a:t/>
            </a:r>
            <a:br>
              <a:rPr lang="bs-Latn-BA" sz="2000" dirty="0">
                <a:solidFill>
                  <a:schemeClr val="tx1"/>
                </a:solidFill>
              </a:rPr>
            </a:br>
            <a:r>
              <a:rPr lang="vi-VN" sz="2000" b="1" dirty="0">
                <a:solidFill>
                  <a:schemeClr val="tx1"/>
                </a:solidFill>
              </a:rPr>
              <a:t>U9-Djevojčice</a:t>
            </a:r>
            <a:r>
              <a:rPr lang="vi-VN" sz="2000" dirty="0">
                <a:solidFill>
                  <a:schemeClr val="tx1"/>
                </a:solidFill>
              </a:rPr>
              <a:t> -19,-22,-25,-28,-32,-36,+36 </a:t>
            </a:r>
            <a:r>
              <a:rPr lang="bs-Latn-BA" sz="2000" dirty="0">
                <a:solidFill>
                  <a:schemeClr val="tx1"/>
                </a:solidFill>
              </a:rPr>
              <a:t/>
            </a:r>
            <a:br>
              <a:rPr lang="bs-Latn-BA" sz="2000" dirty="0">
                <a:solidFill>
                  <a:schemeClr val="tx1"/>
                </a:solidFill>
              </a:rPr>
            </a:br>
            <a:r>
              <a:rPr lang="bs-Latn-BA" sz="2000" dirty="0">
                <a:solidFill>
                  <a:schemeClr val="tx1"/>
                </a:solidFill>
              </a:rPr>
              <a:t>Trajanje borbe Dva zahvata po 10 sekundi</a:t>
            </a:r>
            <a:br>
              <a:rPr lang="bs-Latn-BA" sz="2000" dirty="0">
                <a:solidFill>
                  <a:schemeClr val="tx1"/>
                </a:solidFill>
              </a:rPr>
            </a:br>
            <a:r>
              <a:rPr lang="bs-Latn-BA" sz="2000" b="1" dirty="0">
                <a:solidFill>
                  <a:schemeClr val="tx1"/>
                </a:solidFill>
              </a:rPr>
              <a:t/>
            </a:r>
            <a:br>
              <a:rPr lang="bs-Latn-BA" sz="2000" b="1" dirty="0">
                <a:solidFill>
                  <a:schemeClr val="tx1"/>
                </a:solidFill>
              </a:rPr>
            </a:br>
            <a:r>
              <a:rPr lang="vi-V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Poletarci i poletarke 201</a:t>
            </a:r>
            <a:r>
              <a:rPr lang="bs-Latn-BA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vi-V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201</a:t>
            </a:r>
            <a:r>
              <a:rPr lang="bs-Latn-BA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vi-V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bs-Latn-BA" sz="2000" dirty="0">
                <a:solidFill>
                  <a:schemeClr val="tx1"/>
                </a:solidFill>
              </a:rPr>
              <a:t/>
            </a:r>
            <a:br>
              <a:rPr lang="bs-Latn-BA" sz="2000" dirty="0">
                <a:solidFill>
                  <a:schemeClr val="tx1"/>
                </a:solidFill>
              </a:rPr>
            </a:br>
            <a:r>
              <a:rPr lang="vi-VN" sz="2000" b="1" dirty="0">
                <a:solidFill>
                  <a:schemeClr val="tx1"/>
                </a:solidFill>
              </a:rPr>
              <a:t>U11- Dječaci </a:t>
            </a:r>
            <a:r>
              <a:rPr lang="bs-Latn-B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-22, -25, -28, -31, -34,-38,-42,-46,-50,-55,+55</a:t>
            </a:r>
            <a:br>
              <a:rPr lang="bs-Latn-B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000" b="1" dirty="0">
                <a:solidFill>
                  <a:schemeClr val="tx1"/>
                </a:solidFill>
              </a:rPr>
              <a:t>U11- Djevojčice </a:t>
            </a:r>
            <a:r>
              <a:rPr lang="bs-Latn-B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-22, -25,-28,-32,-36,-40</a:t>
            </a:r>
            <a:r>
              <a:rPr lang="bs-Latn-BA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,-44,+</a:t>
            </a:r>
            <a:r>
              <a:rPr lang="bs-Latn-B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44</a:t>
            </a:r>
            <a:r>
              <a:rPr lang="bs-Latn-BA" sz="2000" dirty="0">
                <a:solidFill>
                  <a:schemeClr val="tx1"/>
                </a:solidFill>
              </a:rPr>
              <a:t>                   Trajanje borbe 2 min, GS 1 min. </a:t>
            </a:r>
            <a:br>
              <a:rPr lang="bs-Latn-BA" sz="2000" dirty="0">
                <a:solidFill>
                  <a:schemeClr val="tx1"/>
                </a:solidFill>
              </a:rPr>
            </a:br>
            <a:r>
              <a:rPr lang="bs-Latn-BA" sz="2000" dirty="0">
                <a:solidFill>
                  <a:schemeClr val="tx1"/>
                </a:solidFill>
              </a:rPr>
              <a:t/>
            </a:r>
            <a:br>
              <a:rPr lang="bs-Latn-BA" sz="2000" dirty="0">
                <a:solidFill>
                  <a:schemeClr val="tx1"/>
                </a:solidFill>
              </a:rPr>
            </a:br>
            <a:r>
              <a:rPr lang="vi-V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Mlađi pioniri i pionirke 201</a:t>
            </a:r>
            <a:r>
              <a:rPr lang="bs-Latn-BA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201</a:t>
            </a:r>
            <a:r>
              <a:rPr lang="bs-Latn-BA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bs-Latn-BA" sz="2000" dirty="0">
                <a:solidFill>
                  <a:schemeClr val="tx1"/>
                </a:solidFill>
              </a:rPr>
              <a:t/>
            </a:r>
            <a:br>
              <a:rPr lang="bs-Latn-BA" sz="2000" dirty="0">
                <a:solidFill>
                  <a:schemeClr val="tx1"/>
                </a:solidFill>
              </a:rPr>
            </a:br>
            <a:r>
              <a:rPr lang="vi-VN" sz="2000" b="1" dirty="0">
                <a:solidFill>
                  <a:schemeClr val="tx1"/>
                </a:solidFill>
              </a:rPr>
              <a:t>U13-Dječaci</a:t>
            </a:r>
            <a:r>
              <a:rPr lang="vi-VN" sz="2000" dirty="0">
                <a:solidFill>
                  <a:schemeClr val="tx1"/>
                </a:solidFill>
              </a:rPr>
              <a:t> -26,-30,-34,-38,-42,-46,-50,-55,-60,+60 </a:t>
            </a:r>
            <a:r>
              <a:rPr lang="bs-Latn-BA" sz="2000" dirty="0">
                <a:solidFill>
                  <a:schemeClr val="tx1"/>
                </a:solidFill>
              </a:rPr>
              <a:t/>
            </a:r>
            <a:br>
              <a:rPr lang="bs-Latn-BA" sz="2000" dirty="0">
                <a:solidFill>
                  <a:schemeClr val="tx1"/>
                </a:solidFill>
              </a:rPr>
            </a:br>
            <a:r>
              <a:rPr lang="vi-VN" sz="2000" b="1" dirty="0">
                <a:solidFill>
                  <a:schemeClr val="tx1"/>
                </a:solidFill>
              </a:rPr>
              <a:t>U13-Djevojčice</a:t>
            </a:r>
            <a:r>
              <a:rPr lang="vi-VN" sz="2000" dirty="0">
                <a:solidFill>
                  <a:schemeClr val="tx1"/>
                </a:solidFill>
              </a:rPr>
              <a:t> -24,-28,-32,-36,-40,-44,-48,-52,-57,+57</a:t>
            </a:r>
            <a:r>
              <a:rPr lang="bs-Latn-BA" sz="2000" dirty="0">
                <a:solidFill>
                  <a:schemeClr val="tx1"/>
                </a:solidFill>
              </a:rPr>
              <a:t/>
            </a:r>
            <a:br>
              <a:rPr lang="bs-Latn-BA" sz="2000" dirty="0">
                <a:solidFill>
                  <a:schemeClr val="tx1"/>
                </a:solidFill>
              </a:rPr>
            </a:br>
            <a:r>
              <a:rPr lang="bs-Latn-BA" sz="2000" dirty="0">
                <a:solidFill>
                  <a:schemeClr val="tx1"/>
                </a:solidFill>
              </a:rPr>
              <a:t> Trajanje borbe 3 min GS 2 min.</a:t>
            </a:r>
            <a:br>
              <a:rPr lang="bs-Latn-BA" sz="2000" dirty="0">
                <a:solidFill>
                  <a:schemeClr val="tx1"/>
                </a:solidFill>
              </a:rPr>
            </a:br>
            <a:r>
              <a:rPr lang="bs-Latn-BA" sz="2000" dirty="0">
                <a:solidFill>
                  <a:schemeClr val="tx1"/>
                </a:solidFill>
              </a:rPr>
              <a:t/>
            </a:r>
            <a:br>
              <a:rPr lang="bs-Latn-BA" sz="2000" dirty="0">
                <a:solidFill>
                  <a:schemeClr val="tx1"/>
                </a:solidFill>
              </a:rPr>
            </a:br>
            <a:r>
              <a:rPr lang="vi-V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Stariji pioniri i pionirke </a:t>
            </a:r>
            <a:r>
              <a:rPr lang="bs-Latn-BA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2011</a:t>
            </a:r>
            <a:r>
              <a:rPr lang="vi-V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bs-Latn-BA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2012</a:t>
            </a:r>
            <a:r>
              <a:rPr lang="vi-VN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bs-Latn-BA" sz="2000" dirty="0">
                <a:solidFill>
                  <a:schemeClr val="tx1"/>
                </a:solidFill>
              </a:rPr>
              <a:t/>
            </a:r>
            <a:br>
              <a:rPr lang="bs-Latn-BA" sz="2000" dirty="0">
                <a:solidFill>
                  <a:schemeClr val="tx1"/>
                </a:solidFill>
              </a:rPr>
            </a:br>
            <a:r>
              <a:rPr lang="vi-VN" sz="2000" b="1" dirty="0">
                <a:solidFill>
                  <a:schemeClr val="tx1"/>
                </a:solidFill>
              </a:rPr>
              <a:t> U15-Dječaci </a:t>
            </a:r>
            <a:r>
              <a:rPr lang="vi-VN" sz="2000" dirty="0">
                <a:solidFill>
                  <a:schemeClr val="tx1"/>
                </a:solidFill>
              </a:rPr>
              <a:t>-34,-38,-42,-46,-50,-55,-60,-66,-73,+73</a:t>
            </a:r>
            <a:r>
              <a:rPr lang="bs-Latn-BA" sz="2000" dirty="0">
                <a:solidFill>
                  <a:schemeClr val="tx1"/>
                </a:solidFill>
              </a:rPr>
              <a:t/>
            </a:r>
            <a:br>
              <a:rPr lang="bs-Latn-BA" sz="2000" dirty="0">
                <a:solidFill>
                  <a:schemeClr val="tx1"/>
                </a:solidFill>
              </a:rPr>
            </a:br>
            <a:r>
              <a:rPr lang="vi-VN" sz="2000" dirty="0">
                <a:solidFill>
                  <a:schemeClr val="tx1"/>
                </a:solidFill>
              </a:rPr>
              <a:t> </a:t>
            </a:r>
            <a:r>
              <a:rPr lang="vi-VN" sz="2000" b="1" dirty="0">
                <a:solidFill>
                  <a:schemeClr val="tx1"/>
                </a:solidFill>
              </a:rPr>
              <a:t>U15-Djevojčice</a:t>
            </a:r>
            <a:r>
              <a:rPr lang="vi-VN" sz="2000" dirty="0">
                <a:solidFill>
                  <a:schemeClr val="tx1"/>
                </a:solidFill>
              </a:rPr>
              <a:t> -32,-36,-40,-44,-48,-52,-57,-63,+63</a:t>
            </a:r>
            <a:r>
              <a:rPr lang="bs-Latn-BA" sz="2000" dirty="0">
                <a:solidFill>
                  <a:schemeClr val="tx1"/>
                </a:solidFill>
              </a:rPr>
              <a:t/>
            </a:r>
            <a:br>
              <a:rPr lang="bs-Latn-BA" sz="2000" dirty="0">
                <a:solidFill>
                  <a:schemeClr val="tx1"/>
                </a:solidFill>
              </a:rPr>
            </a:br>
            <a:r>
              <a:rPr lang="bs-Latn-BA" sz="2000" dirty="0">
                <a:solidFill>
                  <a:schemeClr val="tx1"/>
                </a:solidFill>
              </a:rPr>
              <a:t> Trajanje borbe 3 min.</a:t>
            </a:r>
            <a:br>
              <a:rPr lang="bs-Latn-BA" sz="2000" dirty="0">
                <a:solidFill>
                  <a:schemeClr val="tx1"/>
                </a:solidFill>
              </a:rPr>
            </a:br>
            <a:r>
              <a:rPr lang="bs-Latn-BA" sz="2000" b="1" dirty="0">
                <a:solidFill>
                  <a:schemeClr val="tx1"/>
                </a:solidFill>
              </a:rPr>
              <a:t/>
            </a:r>
            <a:br>
              <a:rPr lang="bs-Latn-BA" sz="2000" b="1" dirty="0">
                <a:solidFill>
                  <a:schemeClr val="tx1"/>
                </a:solidFill>
              </a:rPr>
            </a:br>
            <a:r>
              <a:rPr lang="pl-PL" sz="2000" b="1" dirty="0">
                <a:solidFill>
                  <a:schemeClr val="tx1"/>
                </a:solidFill>
              </a:rPr>
              <a:t> </a:t>
            </a:r>
            <a:r>
              <a:rPr lang="pl-P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Kadeti i kadetkinje 2008., 2009., 2010. </a:t>
            </a:r>
            <a:r>
              <a:rPr lang="pl-PL" sz="2000" b="1" dirty="0">
                <a:solidFill>
                  <a:schemeClr val="tx1"/>
                </a:solidFill>
              </a:rPr>
              <a:t/>
            </a:r>
            <a:br>
              <a:rPr lang="pl-PL" sz="2000" b="1" dirty="0">
                <a:solidFill>
                  <a:schemeClr val="tx1"/>
                </a:solidFill>
              </a:rPr>
            </a:br>
            <a:r>
              <a:rPr lang="pl-PL" sz="2000" b="1" dirty="0">
                <a:solidFill>
                  <a:schemeClr val="tx1"/>
                </a:solidFill>
              </a:rPr>
              <a:t>U18-Kadeti</a:t>
            </a:r>
            <a:r>
              <a:rPr lang="pl-PL" sz="2000" dirty="0">
                <a:solidFill>
                  <a:schemeClr val="tx1"/>
                </a:solidFill>
              </a:rPr>
              <a:t> -50,-55,-60,-66,-73,-81,-90,+90 </a:t>
            </a:r>
            <a:br>
              <a:rPr lang="pl-PL" sz="2000" dirty="0">
                <a:solidFill>
                  <a:schemeClr val="tx1"/>
                </a:solidFill>
              </a:rPr>
            </a:br>
            <a:r>
              <a:rPr lang="pl-PL" sz="2000" b="1" dirty="0">
                <a:solidFill>
                  <a:schemeClr val="tx1"/>
                </a:solidFill>
              </a:rPr>
              <a:t>U18-Kadetkinje </a:t>
            </a:r>
            <a:r>
              <a:rPr lang="pl-PL" sz="2000" dirty="0">
                <a:solidFill>
                  <a:schemeClr val="tx1"/>
                </a:solidFill>
              </a:rPr>
              <a:t>-40,-44,-48,-52,-57,-63,-70,+70</a:t>
            </a:r>
            <a:br>
              <a:rPr lang="pl-PL" sz="2000" dirty="0">
                <a:solidFill>
                  <a:schemeClr val="tx1"/>
                </a:solidFill>
              </a:rPr>
            </a:br>
            <a:r>
              <a:rPr lang="bs-Latn-BA" sz="2000" dirty="0">
                <a:solidFill>
                  <a:schemeClr val="tx1"/>
                </a:solidFill>
              </a:rPr>
              <a:t> Trajanje borbe 4 min.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</TotalTime>
  <Words>106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Slide 1</vt:lpstr>
      <vt:lpstr>Kategorije starosne i težinske   Mlađi poletarci i poletarke 2017. i mlađi NE WAZA,            U9-Dječaci -19,-22,-25,-28,-31,-34,-38,-42,+42  U9-Djevojčice -19,-22,-25,-28,-32,-36,+36  Trajanje borbe Dva zahvata po 10 sekundi  Poletarci i poletarke 2015., 2016.  U11- Dječaci -22, -25, -28, -31, -34,-38,-42,-46,-50,-55,+55 U11- Djevojčice -22, -25,-28,-32,-36,-40,-44,+44                   Trajanje borbe 2 min, GS 1 min.   Mlađi pioniri i pionirke 2013., 2014.  U13-Dječaci -26,-30,-34,-38,-42,-46,-50,-55,-60,+60  U13-Djevojčice -24,-28,-32,-36,-40,-44,-48,-52,-57,+57  Trajanje borbe 3 min GS 2 min.  Stariji pioniri i pionirke 2011., 2012.   U15-Dječaci -34,-38,-42,-46,-50,-55,-60,-66,-73,+73  U15-Djevojčice -32,-36,-40,-44,-48,-52,-57,-63,+63  Trajanje borbe 3 min.   Kadeti i kadetkinje 2008., 2009., 2010.  U18-Kadeti -50,-55,-60,-66,-73,-81,-90,+90  U18-Kadetkinje -40,-44,-48,-52,-57,-63,-70,+70  Trajanje borbe 4 min.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Korisnik</dc:creator>
  <cp:lastModifiedBy>Ana-Marija</cp:lastModifiedBy>
  <cp:revision>34</cp:revision>
  <cp:lastPrinted>2024-02-14T14:53:19Z</cp:lastPrinted>
  <dcterms:created xsi:type="dcterms:W3CDTF">2021-08-09T15:19:18Z</dcterms:created>
  <dcterms:modified xsi:type="dcterms:W3CDTF">2025-03-25T19:56:47Z</dcterms:modified>
</cp:coreProperties>
</file>